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FF00"/>
    <a:srgbClr val="00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10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3C70E-83C7-4608-A96B-A87D10F50B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2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EF3AF-93E3-42DC-BD9B-7341F90A9B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6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7D9F6-CB9A-410B-A67E-32AE5A20D5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3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048D-1E6A-40BD-9A8D-64F196599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5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1A6B1-DAB8-4DD0-A282-9C5E14AA79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0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9EE98-A7D9-4C99-AA36-0098D6949F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3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53ED-C331-41C2-9500-53CADCD0E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36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497F9-3C35-47B9-BD3A-348D628BFC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76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5DF9F-4529-4166-930F-CC2861410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19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15F75-B170-4ABA-977E-68D1F35041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49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ED377-2E20-418E-A5F5-AED5E4314D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9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2F76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09B8240-BCBC-4B62-A59E-7E4EADCA6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743200" y="304800"/>
            <a:ext cx="3181350" cy="1676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Verb Tenses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Comic Sans MS" pitchFamily="66" charset="0"/>
              </a:rPr>
              <a:t>Verb tenses tell us when things happen.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80010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latin typeface="Comic Sans MS" pitchFamily="66" charset="0"/>
              </a:rPr>
              <a:t>Events can happen in the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3200" b="1">
                <a:latin typeface="Comic Sans MS" pitchFamily="66" charset="0"/>
              </a:rPr>
              <a:t>Past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3200" b="1">
                <a:latin typeface="Comic Sans MS" pitchFamily="66" charset="0"/>
              </a:rPr>
              <a:t>Present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3200" b="1">
                <a:latin typeface="Comic Sans MS" pitchFamily="66" charset="0"/>
              </a:rPr>
              <a:t>Future</a:t>
            </a:r>
          </a:p>
        </p:txBody>
      </p:sp>
      <p:pic>
        <p:nvPicPr>
          <p:cNvPr id="2053" name="Picture 5" descr="bd050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7494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d0490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34200" y="228600"/>
            <a:ext cx="193040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23622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The Past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Comic Sans MS" pitchFamily="66" charset="0"/>
              </a:rPr>
              <a:t>This is when an event has already happened.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915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>
                <a:latin typeface="Comic Sans MS" pitchFamily="66" charset="0"/>
              </a:rPr>
              <a:t>I </a:t>
            </a:r>
            <a:r>
              <a:rPr lang="en-GB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walked</a:t>
            </a:r>
            <a:r>
              <a:rPr lang="en-GB" sz="3200">
                <a:latin typeface="Comic Sans MS" pitchFamily="66" charset="0"/>
              </a:rPr>
              <a:t> across to buy some sweets from the shop.</a:t>
            </a:r>
          </a:p>
          <a:p>
            <a:pPr>
              <a:spcBef>
                <a:spcPct val="50000"/>
              </a:spcBef>
              <a:defRPr/>
            </a:pPr>
            <a:r>
              <a:rPr lang="en-GB" sz="3200">
                <a:latin typeface="Comic Sans MS" pitchFamily="66" charset="0"/>
              </a:rPr>
              <a:t>I </a:t>
            </a:r>
            <a:r>
              <a:rPr lang="en-GB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shouted </a:t>
            </a:r>
            <a:r>
              <a:rPr lang="en-GB" sz="3200">
                <a:latin typeface="Comic Sans MS" pitchFamily="66" charset="0"/>
              </a:rPr>
              <a:t>to my brother in the playground.</a:t>
            </a:r>
          </a:p>
          <a:p>
            <a:pPr>
              <a:spcBef>
                <a:spcPct val="50000"/>
              </a:spcBef>
              <a:defRPr/>
            </a:pPr>
            <a:r>
              <a:rPr lang="en-GB" sz="3200">
                <a:latin typeface="Comic Sans MS" pitchFamily="66" charset="0"/>
              </a:rPr>
              <a:t>I </a:t>
            </a:r>
            <a:r>
              <a:rPr lang="en-GB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ran </a:t>
            </a:r>
            <a:r>
              <a:rPr lang="en-GB" sz="3200">
                <a:latin typeface="Comic Sans MS" pitchFamily="66" charset="0"/>
              </a:rPr>
              <a:t>down the lane with the dog.</a:t>
            </a:r>
          </a:p>
        </p:txBody>
      </p:sp>
      <p:pic>
        <p:nvPicPr>
          <p:cNvPr id="3077" name="Picture 5" descr="an0234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3163888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27432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The Present</a:t>
            </a:r>
            <a:r>
              <a:rPr lang="en-GB">
                <a:latin typeface="Comic Sans MS" pitchFamily="66" charset="0"/>
              </a:rPr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91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Comic Sans MS" pitchFamily="66" charset="0"/>
              </a:rPr>
              <a:t>This is when an event is actually happening.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38862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>
                <a:latin typeface="Comic Sans MS" pitchFamily="66" charset="0"/>
              </a:rPr>
              <a:t>I </a:t>
            </a:r>
            <a:r>
              <a:rPr lang="en-GB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am walking</a:t>
            </a:r>
            <a:r>
              <a:rPr lang="en-GB" sz="3200">
                <a:latin typeface="Comic Sans MS" pitchFamily="66" charset="0"/>
              </a:rPr>
              <a:t> across to buy some sweets from the shop.</a:t>
            </a:r>
          </a:p>
          <a:p>
            <a:pPr>
              <a:spcBef>
                <a:spcPct val="50000"/>
              </a:spcBef>
              <a:defRPr/>
            </a:pPr>
            <a:r>
              <a:rPr lang="en-GB" sz="3200">
                <a:latin typeface="Comic Sans MS" pitchFamily="66" charset="0"/>
              </a:rPr>
              <a:t>I </a:t>
            </a:r>
            <a:r>
              <a:rPr lang="en-GB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am shouting</a:t>
            </a:r>
            <a:r>
              <a:rPr lang="en-GB" sz="3200">
                <a:latin typeface="Comic Sans MS" pitchFamily="66" charset="0"/>
              </a:rPr>
              <a:t> to my brother in the playground.</a:t>
            </a:r>
          </a:p>
          <a:p>
            <a:pPr>
              <a:spcBef>
                <a:spcPct val="50000"/>
              </a:spcBef>
              <a:defRPr/>
            </a:pPr>
            <a:r>
              <a:rPr lang="en-GB" sz="3200">
                <a:latin typeface="Comic Sans MS" pitchFamily="66" charset="0"/>
              </a:rPr>
              <a:t>I </a:t>
            </a:r>
            <a:r>
              <a:rPr lang="en-GB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am running</a:t>
            </a:r>
            <a:r>
              <a:rPr lang="en-GB" sz="3200">
                <a:latin typeface="Comic Sans MS" pitchFamily="66" charset="0"/>
              </a:rPr>
              <a:t> down the lane with the dog.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2209800" cy="457200"/>
          </a:xfrm>
        </p:spPr>
        <p:txBody>
          <a:bodyPr/>
          <a:lstStyle/>
          <a:p>
            <a:pPr eaLnBrk="1" hangingPunct="1"/>
            <a:r>
              <a:rPr lang="en-GB" smtClean="0"/>
              <a:t> </a:t>
            </a:r>
          </a:p>
        </p:txBody>
      </p:sp>
      <p:pic>
        <p:nvPicPr>
          <p:cNvPr id="4102" name="Picture 6" descr="an0234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62200"/>
            <a:ext cx="3163888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27432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The Future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latin typeface="Comic Sans MS" pitchFamily="66" charset="0"/>
              </a:rPr>
              <a:t>This is when an event has not taken place yet.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34290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>
              <a:latin typeface="Comic Sans MS" pitchFamily="66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595688"/>
            <a:ext cx="9144000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>
                <a:latin typeface="Comic Sans MS" pitchFamily="66" charset="0"/>
              </a:rPr>
              <a:t>I </a:t>
            </a:r>
            <a:r>
              <a:rPr lang="en-GB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will walk</a:t>
            </a:r>
            <a:r>
              <a:rPr lang="en-GB" sz="3200">
                <a:latin typeface="Comic Sans MS" pitchFamily="66" charset="0"/>
              </a:rPr>
              <a:t> across to buy some sweets from the shop.</a:t>
            </a:r>
          </a:p>
          <a:p>
            <a:pPr>
              <a:spcBef>
                <a:spcPct val="50000"/>
              </a:spcBef>
              <a:defRPr/>
            </a:pPr>
            <a:r>
              <a:rPr lang="en-GB" sz="3200">
                <a:latin typeface="Comic Sans MS" pitchFamily="66" charset="0"/>
              </a:rPr>
              <a:t>I </a:t>
            </a:r>
            <a:r>
              <a:rPr lang="en-GB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will shout</a:t>
            </a:r>
            <a:r>
              <a:rPr lang="en-GB" sz="3200">
                <a:latin typeface="Comic Sans MS" pitchFamily="66" charset="0"/>
              </a:rPr>
              <a:t> to my brother in the playground.</a:t>
            </a:r>
          </a:p>
          <a:p>
            <a:pPr>
              <a:spcBef>
                <a:spcPct val="50000"/>
              </a:spcBef>
              <a:defRPr/>
            </a:pPr>
            <a:r>
              <a:rPr lang="en-GB" sz="3200">
                <a:latin typeface="Comic Sans MS" pitchFamily="66" charset="0"/>
              </a:rPr>
              <a:t>I </a:t>
            </a:r>
            <a:r>
              <a:rPr lang="en-GB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will run</a:t>
            </a:r>
            <a:r>
              <a:rPr lang="en-GB" sz="3200">
                <a:latin typeface="Comic Sans MS" pitchFamily="66" charset="0"/>
              </a:rPr>
              <a:t> down the lane with the dog.</a:t>
            </a:r>
          </a:p>
          <a:p>
            <a:pPr>
              <a:spcBef>
                <a:spcPct val="50000"/>
              </a:spcBef>
              <a:defRPr/>
            </a:pPr>
            <a:endParaRPr lang="en-GB" sz="3200">
              <a:latin typeface="Comic Sans MS" pitchFamily="66" charset="0"/>
            </a:endParaRPr>
          </a:p>
        </p:txBody>
      </p:sp>
      <p:pic>
        <p:nvPicPr>
          <p:cNvPr id="5126" name="Picture 6" descr="an0234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3163888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Look at each of these sentences and decide what tense it has been written in.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000">
                <a:latin typeface="Comic Sans MS" pitchFamily="66" charset="0"/>
              </a:rPr>
              <a:t>We went for a walk.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114800" y="1752600"/>
            <a:ext cx="8382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5278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Past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" y="3733800"/>
            <a:ext cx="7467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000">
                <a:latin typeface="Comic Sans MS" pitchFamily="66" charset="0"/>
              </a:rPr>
              <a:t>George will rush into school today.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6629400" y="3276600"/>
            <a:ext cx="1285875" cy="1284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908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Future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4953000"/>
            <a:ext cx="8077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000">
                <a:latin typeface="Comic Sans MS" pitchFamily="66" charset="0"/>
              </a:rPr>
              <a:t>City beat United 6-0 last week.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6096000" y="4876800"/>
            <a:ext cx="9906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0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Past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9" grpId="0" animBg="1"/>
      <p:bldP spid="6150" grpId="0" autoUpdateAnimBg="0"/>
      <p:bldP spid="6151" grpId="0" animBg="1"/>
      <p:bldP spid="6152" grpId="0" autoUpdateAnimBg="0"/>
      <p:bldP spid="6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15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000">
                <a:latin typeface="Comic Sans MS" pitchFamily="66" charset="0"/>
              </a:rPr>
              <a:t>Lucy will be driving me to school today</a:t>
            </a:r>
            <a:r>
              <a:rPr lang="en-GB">
                <a:latin typeface="Comic Sans MS" pitchFamily="66" charset="0"/>
              </a:rPr>
              <a:t>.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7467600" y="533400"/>
            <a:ext cx="981075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Future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8305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000">
                <a:latin typeface="Comic Sans MS" pitchFamily="66" charset="0"/>
              </a:rPr>
              <a:t>I am smelling my supper cooking in the kitchen.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905000" y="2514600"/>
            <a:ext cx="1323975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Present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9600" y="4038600"/>
            <a:ext cx="7239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000">
                <a:latin typeface="Comic Sans MS" pitchFamily="66" charset="0"/>
              </a:rPr>
              <a:t>Shelley will be coming for lunch on Sunday.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057400" y="4343400"/>
            <a:ext cx="1133475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/>
      <p:bldP spid="7172" grpId="0" autoUpdateAnimBg="0"/>
      <p:bldP spid="7173" grpId="0" animBg="1"/>
      <p:bldP spid="7174" grpId="0" autoUpdateAnimBg="0"/>
      <p:bldP spid="7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Can you make the following sentences into the past, the present and the future tense?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olidFill>
                  <a:srgbClr val="FF0000"/>
                </a:solidFill>
                <a:latin typeface="Comic Sans MS" pitchFamily="66" charset="0"/>
              </a:rPr>
              <a:t>I like going to Manchester with my Mum.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3733800"/>
            <a:ext cx="8839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>
                <a:latin typeface="Comic Sans MS" pitchFamily="66" charset="0"/>
              </a:rPr>
              <a:t>I like going to Manchester with my Mum.		</a:t>
            </a:r>
            <a:r>
              <a:rPr lang="en-GB" sz="2300">
                <a:solidFill>
                  <a:srgbClr val="FF0000"/>
                </a:solidFill>
                <a:latin typeface="Comic Sans MS" pitchFamily="66" charset="0"/>
              </a:rPr>
              <a:t>PRESENT</a:t>
            </a:r>
          </a:p>
          <a:p>
            <a:pPr eaLnBrk="1" hangingPunct="1">
              <a:spcBef>
                <a:spcPct val="50000"/>
              </a:spcBef>
            </a:pPr>
            <a:r>
              <a:rPr lang="en-GB" sz="2500">
                <a:latin typeface="Comic Sans MS" pitchFamily="66" charset="0"/>
              </a:rPr>
              <a:t>I liked going to Manchester with my Mum.		</a:t>
            </a:r>
            <a:r>
              <a:rPr lang="en-GB" sz="2300">
                <a:solidFill>
                  <a:srgbClr val="FF0000"/>
                </a:solidFill>
                <a:latin typeface="Comic Sans MS" pitchFamily="66" charset="0"/>
              </a:rPr>
              <a:t>PAST</a:t>
            </a:r>
          </a:p>
          <a:p>
            <a:pPr eaLnBrk="1" hangingPunct="1">
              <a:spcBef>
                <a:spcPct val="50000"/>
              </a:spcBef>
            </a:pPr>
            <a:r>
              <a:rPr lang="en-GB" sz="2500">
                <a:latin typeface="Comic Sans MS" pitchFamily="66" charset="0"/>
              </a:rPr>
              <a:t>I will like going to Manchester with my Mum.	</a:t>
            </a:r>
            <a:r>
              <a:rPr lang="en-GB" sz="2300">
                <a:solidFill>
                  <a:srgbClr val="FF0000"/>
                </a:solidFill>
                <a:latin typeface="Comic Sans MS" pitchFamily="66" charset="0"/>
              </a:rPr>
              <a:t>FUTURE</a:t>
            </a:r>
          </a:p>
        </p:txBody>
      </p:sp>
      <p:pic>
        <p:nvPicPr>
          <p:cNvPr id="8197" name="Picture 5" descr="j00787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1625"/>
            <a:ext cx="15033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00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I will laugh at the clown in the circus.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839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>
                <a:latin typeface="Comic Sans MS" pitchFamily="66" charset="0"/>
              </a:rPr>
              <a:t>I am laughing at the clown in the circus.		</a:t>
            </a:r>
            <a:r>
              <a:rPr lang="en-GB" sz="2300">
                <a:solidFill>
                  <a:srgbClr val="FF0000"/>
                </a:solidFill>
                <a:latin typeface="Comic Sans MS" pitchFamily="66" charset="0"/>
              </a:rPr>
              <a:t>PRESENT</a:t>
            </a:r>
          </a:p>
          <a:p>
            <a:pPr eaLnBrk="1" hangingPunct="1">
              <a:spcBef>
                <a:spcPct val="50000"/>
              </a:spcBef>
            </a:pPr>
            <a:r>
              <a:rPr lang="en-GB" sz="2500">
                <a:latin typeface="Comic Sans MS" pitchFamily="66" charset="0"/>
              </a:rPr>
              <a:t>I laughed at the clown in the circus.			</a:t>
            </a:r>
            <a:r>
              <a:rPr lang="en-GB" sz="2300">
                <a:solidFill>
                  <a:srgbClr val="FF0000"/>
                </a:solidFill>
                <a:latin typeface="Comic Sans MS" pitchFamily="66" charset="0"/>
              </a:rPr>
              <a:t>PAST</a:t>
            </a:r>
          </a:p>
          <a:p>
            <a:pPr eaLnBrk="1" hangingPunct="1">
              <a:spcBef>
                <a:spcPct val="50000"/>
              </a:spcBef>
            </a:pPr>
            <a:r>
              <a:rPr lang="en-GB" sz="2500">
                <a:latin typeface="Comic Sans MS" pitchFamily="66" charset="0"/>
              </a:rPr>
              <a:t>I will laugh at the clown in the circus.		</a:t>
            </a:r>
            <a:r>
              <a:rPr lang="en-GB" sz="2300">
                <a:solidFill>
                  <a:srgbClr val="FF0000"/>
                </a:solidFill>
                <a:latin typeface="Comic Sans MS" pitchFamily="66" charset="0"/>
              </a:rPr>
              <a:t>FUTURE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373380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I swam in the pool on Wednesday.</a:t>
            </a:r>
            <a:r>
              <a:rPr lang="en-GB">
                <a:latin typeface="Comic Sans MS" pitchFamily="66" charset="0"/>
              </a:rPr>
              <a:t>	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" y="4724400"/>
            <a:ext cx="8839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>
                <a:latin typeface="Comic Sans MS" pitchFamily="66" charset="0"/>
              </a:rPr>
              <a:t>I am swimming in the pool on Wednesday.		</a:t>
            </a:r>
            <a:r>
              <a:rPr lang="en-GB" sz="2300">
                <a:solidFill>
                  <a:srgbClr val="FF0000"/>
                </a:solidFill>
                <a:latin typeface="Comic Sans MS" pitchFamily="66" charset="0"/>
              </a:rPr>
              <a:t>PRESENT</a:t>
            </a:r>
          </a:p>
          <a:p>
            <a:pPr eaLnBrk="1" hangingPunct="1">
              <a:spcBef>
                <a:spcPct val="50000"/>
              </a:spcBef>
            </a:pPr>
            <a:r>
              <a:rPr lang="en-GB" sz="2500">
                <a:latin typeface="Comic Sans MS" pitchFamily="66" charset="0"/>
              </a:rPr>
              <a:t>I swam in the pool on Wednesday.			</a:t>
            </a:r>
            <a:r>
              <a:rPr lang="en-GB" sz="2300">
                <a:solidFill>
                  <a:srgbClr val="FF0000"/>
                </a:solidFill>
                <a:latin typeface="Comic Sans MS" pitchFamily="66" charset="0"/>
              </a:rPr>
              <a:t>PAST</a:t>
            </a:r>
          </a:p>
          <a:p>
            <a:pPr eaLnBrk="1" hangingPunct="1">
              <a:spcBef>
                <a:spcPct val="50000"/>
              </a:spcBef>
            </a:pPr>
            <a:r>
              <a:rPr lang="en-GB" sz="2500">
                <a:latin typeface="Comic Sans MS" pitchFamily="66" charset="0"/>
              </a:rPr>
              <a:t>I will swim in the pool on Wednesday.		</a:t>
            </a:r>
            <a:r>
              <a:rPr lang="en-GB" sz="2300">
                <a:solidFill>
                  <a:srgbClr val="FF0000"/>
                </a:solidFill>
                <a:latin typeface="Comic Sans MS" pitchFamily="66" charset="0"/>
              </a:rPr>
              <a:t>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autoUpdateAnimBg="0"/>
      <p:bldP spid="922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Remember!</a:t>
            </a:r>
          </a:p>
          <a:p>
            <a:pPr>
              <a:spcBef>
                <a:spcPct val="5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Whenever you are writing you should try to stay in the same tense all the way through.</a:t>
            </a:r>
          </a:p>
        </p:txBody>
      </p:sp>
      <p:pic>
        <p:nvPicPr>
          <p:cNvPr id="10243" name="Picture 3" descr="bs0021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667000"/>
            <a:ext cx="3232150" cy="383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309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Calibri</vt:lpstr>
      <vt:lpstr>Comic Sans MS</vt:lpstr>
      <vt:lpstr>Default Design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Parkinson</dc:creator>
  <cp:lastModifiedBy>gilmoren</cp:lastModifiedBy>
  <cp:revision>20</cp:revision>
  <dcterms:created xsi:type="dcterms:W3CDTF">2002-01-21T20:22:46Z</dcterms:created>
  <dcterms:modified xsi:type="dcterms:W3CDTF">2012-10-29T15:32:05Z</dcterms:modified>
</cp:coreProperties>
</file>